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2" r:id="rId2"/>
    <p:sldId id="436" r:id="rId3"/>
    <p:sldId id="394" r:id="rId4"/>
    <p:sldId id="403" r:id="rId5"/>
    <p:sldId id="405" r:id="rId6"/>
    <p:sldId id="437" r:id="rId7"/>
    <p:sldId id="438" r:id="rId8"/>
    <p:sldId id="435" r:id="rId9"/>
    <p:sldId id="439" r:id="rId10"/>
    <p:sldId id="440" r:id="rId11"/>
    <p:sldId id="441" r:id="rId12"/>
    <p:sldId id="442" r:id="rId13"/>
    <p:sldId id="429" r:id="rId14"/>
    <p:sldId id="443" r:id="rId15"/>
    <p:sldId id="427" r:id="rId16"/>
    <p:sldId id="431" r:id="rId17"/>
    <p:sldId id="402" r:id="rId18"/>
    <p:sldId id="428" r:id="rId19"/>
    <p:sldId id="426" r:id="rId20"/>
    <p:sldId id="425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00FF00"/>
    <a:srgbClr val="66FFFF"/>
    <a:srgbClr val="00FFFF"/>
    <a:srgbClr val="EE1B2C"/>
    <a:srgbClr val="B2D34E"/>
    <a:srgbClr val="EFCACA"/>
    <a:srgbClr val="EF5361"/>
    <a:srgbClr val="499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135" autoAdjust="0"/>
  </p:normalViewPr>
  <p:slideViewPr>
    <p:cSldViewPr>
      <p:cViewPr varScale="1">
        <p:scale>
          <a:sx n="79" d="100"/>
          <a:sy n="79" d="100"/>
        </p:scale>
        <p:origin x="95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63359-8DAE-4341-B23F-E8027A39C4D5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7CEA0-2C19-4FE2-8960-42593BD651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49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6CB9-FC61-42C7-AB0E-E239B60C3C51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A237-A359-4CC0-951A-F3A14D13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0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A237-A359-4CC0-951A-F3A14D13DA2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14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71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11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458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2278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238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740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110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070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909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342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570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953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76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161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5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373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96D7-D529-4251-BD8D-1C74EFDA635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59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75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4A96D7-D529-4251-BD8D-1C74EFDA6359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42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78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9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2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85615" y="257175"/>
            <a:ext cx="4444874" cy="462915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94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9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7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7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8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28AFCA0-8392-426D-B17B-44E436961E4E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F5173EB-D75B-49DC-8703-0B33855A70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4" r:id="rId12"/>
    <p:sldLayoutId id="214748365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71B3994-4D97-1B33-EA28-6FBD6AD5BAD1}"/>
              </a:ext>
            </a:extLst>
          </p:cNvPr>
          <p:cNvSpPr/>
          <p:nvPr/>
        </p:nvSpPr>
        <p:spPr>
          <a:xfrm rot="10800000">
            <a:off x="6804" y="4839530"/>
            <a:ext cx="9137196" cy="28800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B5EAD-1D20-90AB-C2A2-23EF66B91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1111" r="3334" b="11481"/>
          <a:stretch/>
        </p:blipFill>
        <p:spPr>
          <a:xfrm>
            <a:off x="708056" y="589048"/>
            <a:ext cx="7467600" cy="4117649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DA5E02C-B188-2B87-4EBF-92ACAE632C73}"/>
              </a:ext>
            </a:extLst>
          </p:cNvPr>
          <p:cNvSpPr/>
          <p:nvPr/>
        </p:nvSpPr>
        <p:spPr>
          <a:xfrm rot="10800000">
            <a:off x="6804" y="24783"/>
            <a:ext cx="9137196" cy="28800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noProof="1"/>
          </a:p>
        </p:txBody>
      </p:sp>
    </p:spTree>
    <p:extLst>
      <p:ext uri="{BB962C8B-B14F-4D97-AF65-F5344CB8AC3E}">
        <p14:creationId xmlns:p14="http://schemas.microsoft.com/office/powerpoint/2010/main" val="8473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10149"/>
            <a:ext cx="9137196" cy="14838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54C1F-B402-C3AD-C2CA-19AA11C696AA}"/>
              </a:ext>
            </a:extLst>
          </p:cNvPr>
          <p:cNvSpPr txBox="1"/>
          <p:nvPr/>
        </p:nvSpPr>
        <p:spPr>
          <a:xfrm>
            <a:off x="2655536" y="44338"/>
            <a:ext cx="3780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Tangible</a:t>
            </a: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  vs  </a:t>
            </a:r>
            <a:r>
              <a:rPr lang="en-ID" sz="20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Intangible</a:t>
            </a: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 </a:t>
            </a:r>
            <a:r>
              <a:rPr lang="en-ID" sz="20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Benefits</a:t>
            </a:r>
            <a:endParaRPr lang="en-ID" sz="2000" b="1" i="1" noProof="1">
              <a:solidFill>
                <a:srgbClr val="FF0000"/>
              </a:solidFill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noProof="1">
                <a:solidFill>
                  <a:srgbClr val="0000FF"/>
                </a:solidFill>
                <a:cs typeface="Khmer UI" panose="020B0502040204020203" pitchFamily="34" charset="0"/>
              </a:rPr>
              <a:t>Yang bisa diukur dengan rupiah dan yang tidak</a:t>
            </a:r>
            <a:endParaRPr lang="en-ID" sz="1500" i="0" noProof="1">
              <a:solidFill>
                <a:srgbClr val="0000FF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2AE4C096-F6A9-E36F-46A5-9522BED36D1B}"/>
              </a:ext>
            </a:extLst>
          </p:cNvPr>
          <p:cNvGrpSpPr>
            <a:grpSpLocks/>
          </p:cNvGrpSpPr>
          <p:nvPr/>
        </p:nvGrpSpPr>
        <p:grpSpPr bwMode="auto">
          <a:xfrm>
            <a:off x="2928648" y="469170"/>
            <a:ext cx="3240000" cy="36000"/>
            <a:chOff x="1" y="-8964"/>
            <a:chExt cx="9152965" cy="150460"/>
          </a:xfrm>
        </p:grpSpPr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9E4B1B75-27EC-A7E7-081F-B71B85A1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57C05E8-F151-1B0E-DFA7-7FED2CF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10DB95-D754-E041-05B5-53345235D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6667" r="12500" b="23332"/>
          <a:stretch/>
        </p:blipFill>
        <p:spPr>
          <a:xfrm>
            <a:off x="27649" y="991106"/>
            <a:ext cx="9091851" cy="34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6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10149"/>
            <a:ext cx="9137196" cy="14838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54C1F-B402-C3AD-C2CA-19AA11C696AA}"/>
              </a:ext>
            </a:extLst>
          </p:cNvPr>
          <p:cNvSpPr txBox="1"/>
          <p:nvPr/>
        </p:nvSpPr>
        <p:spPr>
          <a:xfrm>
            <a:off x="680400" y="70060"/>
            <a:ext cx="2520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Kelayakan Teknis</a:t>
            </a:r>
            <a:endParaRPr lang="en-ID" sz="2000" b="1" i="1" noProof="1"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Technical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Feasibility</a:t>
            </a:r>
            <a:endParaRPr lang="en-ID" sz="1500" i="1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2AE4C096-F6A9-E36F-46A5-9522BED36D1B}"/>
              </a:ext>
            </a:extLst>
          </p:cNvPr>
          <p:cNvGrpSpPr>
            <a:grpSpLocks/>
          </p:cNvGrpSpPr>
          <p:nvPr/>
        </p:nvGrpSpPr>
        <p:grpSpPr bwMode="auto">
          <a:xfrm>
            <a:off x="1019400" y="461078"/>
            <a:ext cx="1800000" cy="36000"/>
            <a:chOff x="1" y="-8964"/>
            <a:chExt cx="9152965" cy="150460"/>
          </a:xfrm>
        </p:grpSpPr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9E4B1B75-27EC-A7E7-081F-B71B85A1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57C05E8-F151-1B0E-DFA7-7FED2CF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218343-8C4D-2042-2227-96320D276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22786" r="51666" b="12963"/>
          <a:stretch/>
        </p:blipFill>
        <p:spPr>
          <a:xfrm>
            <a:off x="3205325" y="-1311"/>
            <a:ext cx="5294683" cy="499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D902C-6DD0-849A-1EC5-9C4B957A9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34" t="46691" r="9166" b="19235"/>
          <a:stretch/>
        </p:blipFill>
        <p:spPr>
          <a:xfrm>
            <a:off x="220918" y="3835793"/>
            <a:ext cx="1137459" cy="10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10149"/>
            <a:ext cx="9137196" cy="14838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54C1F-B402-C3AD-C2CA-19AA11C696AA}"/>
              </a:ext>
            </a:extLst>
          </p:cNvPr>
          <p:cNvSpPr txBox="1"/>
          <p:nvPr/>
        </p:nvSpPr>
        <p:spPr>
          <a:xfrm>
            <a:off x="31696" y="61968"/>
            <a:ext cx="3060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Kelayakan Waktu / Jadwal</a:t>
            </a:r>
            <a:endParaRPr lang="en-ID" sz="2000" b="1" i="1" noProof="1"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Schedule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Feasibility</a:t>
            </a:r>
            <a:endParaRPr lang="en-ID" sz="1500" i="1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2AE4C096-F6A9-E36F-46A5-9522BED36D1B}"/>
              </a:ext>
            </a:extLst>
          </p:cNvPr>
          <p:cNvGrpSpPr>
            <a:grpSpLocks/>
          </p:cNvGrpSpPr>
          <p:nvPr/>
        </p:nvGrpSpPr>
        <p:grpSpPr bwMode="auto">
          <a:xfrm>
            <a:off x="449784" y="461078"/>
            <a:ext cx="2160000" cy="36000"/>
            <a:chOff x="1" y="-8964"/>
            <a:chExt cx="9152965" cy="150460"/>
          </a:xfrm>
        </p:grpSpPr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9E4B1B75-27EC-A7E7-081F-B71B85A1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57C05E8-F151-1B0E-DFA7-7FED2CF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78726BB-98C0-910F-F1E5-5627123BE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8889" r="50833" b="14445"/>
          <a:stretch/>
        </p:blipFill>
        <p:spPr>
          <a:xfrm>
            <a:off x="3015496" y="57150"/>
            <a:ext cx="5137904" cy="491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2B27C-5D6B-C7B1-F607-E6A720EC2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01" t="45554" r="12499" b="18890"/>
          <a:stretch/>
        </p:blipFill>
        <p:spPr>
          <a:xfrm>
            <a:off x="7949246" y="3818598"/>
            <a:ext cx="1097650" cy="10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69170"/>
            <a:ext cx="3600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6141F8-6C6C-75A9-C7D3-D2B073CABCE6}"/>
              </a:ext>
            </a:extLst>
          </p:cNvPr>
          <p:cNvSpPr txBox="1"/>
          <p:nvPr/>
        </p:nvSpPr>
        <p:spPr>
          <a:xfrm>
            <a:off x="76200" y="49058"/>
            <a:ext cx="576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ID" sz="20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Langkah-langkah Analisis Kelayakan</a:t>
            </a:r>
            <a:endParaRPr lang="en-ID" sz="2200" b="1" noProof="1">
              <a:solidFill>
                <a:srgbClr val="011829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fontAlgn="base">
              <a:spcAft>
                <a:spcPts val="1200"/>
              </a:spcAft>
            </a:pPr>
            <a:r>
              <a:rPr lang="en-ID" sz="1600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Bagaimana cara melakukan </a:t>
            </a:r>
            <a:r>
              <a:rPr lang="en-ID" sz="1600" i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feasibility</a:t>
            </a:r>
            <a:r>
              <a:rPr lang="en-ID" sz="1600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</a:t>
            </a:r>
            <a:r>
              <a:rPr lang="en-ID" sz="1600" i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analysis</a:t>
            </a:r>
            <a:r>
              <a:rPr lang="en-ID" sz="1600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 secara sistematis  ?</a:t>
            </a:r>
            <a:endParaRPr lang="en-ID" sz="1600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043E5E-EE34-E0DE-28F1-B627A46C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5" t="24815" r="58952" b="20055"/>
          <a:stretch/>
        </p:blipFill>
        <p:spPr>
          <a:xfrm>
            <a:off x="77549" y="1048562"/>
            <a:ext cx="3447889" cy="3538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81A4E0-DC57-C2EF-BDF2-56D3CEDC5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95" t="24815" r="10000" b="23366"/>
          <a:stretch/>
        </p:blipFill>
        <p:spPr>
          <a:xfrm>
            <a:off x="3712431" y="869970"/>
            <a:ext cx="5418365" cy="39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3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7016320" y="485354"/>
            <a:ext cx="1980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F9BCFC9-9E9B-9D20-A016-1A4480374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24814" r="54167" b="27778"/>
          <a:stretch/>
        </p:blipFill>
        <p:spPr>
          <a:xfrm>
            <a:off x="60016" y="632645"/>
            <a:ext cx="5975692" cy="424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CB853-0672-663E-997B-58B4656C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05" t="29534" r="10834" b="34910"/>
          <a:stretch/>
        </p:blipFill>
        <p:spPr>
          <a:xfrm flipH="1">
            <a:off x="7916708" y="3608632"/>
            <a:ext cx="1143000" cy="1241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41F8-6C6C-75A9-C7D3-D2B073CABCE6}"/>
              </a:ext>
            </a:extLst>
          </p:cNvPr>
          <p:cNvSpPr txBox="1"/>
          <p:nvPr/>
        </p:nvSpPr>
        <p:spPr>
          <a:xfrm>
            <a:off x="5123984" y="68614"/>
            <a:ext cx="396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01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Memahami Permasalahan dan Peluang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9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73031"/>
            <a:ext cx="9137196" cy="84459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5242880" y="485354"/>
            <a:ext cx="3744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79C3D7-00E9-EDF8-3C40-0B2AF4F38509}"/>
              </a:ext>
            </a:extLst>
          </p:cNvPr>
          <p:cNvSpPr txBox="1"/>
          <p:nvPr/>
        </p:nvSpPr>
        <p:spPr>
          <a:xfrm>
            <a:off x="3650176" y="70468"/>
            <a:ext cx="5402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02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Menentukan lingkup proyek dan batasan-batasan yang ada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099CA-38E9-0DB3-730F-7B9226473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4200" r="56185" b="43914"/>
          <a:stretch/>
        </p:blipFill>
        <p:spPr>
          <a:xfrm>
            <a:off x="105195" y="1177783"/>
            <a:ext cx="4307673" cy="2003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82A1A-EEBC-9484-A967-699E5BACB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8" t="59552" r="71731" b="2186"/>
          <a:stretch/>
        </p:blipFill>
        <p:spPr>
          <a:xfrm>
            <a:off x="76200" y="3635952"/>
            <a:ext cx="1078065" cy="1221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5A7D9-0DCF-2933-2C17-E74C03C7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82" t="24200" b="24784"/>
          <a:stretch/>
        </p:blipFill>
        <p:spPr>
          <a:xfrm>
            <a:off x="4644279" y="2114550"/>
            <a:ext cx="4423522" cy="29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6979232" y="485354"/>
            <a:ext cx="1980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44510EF-E947-6E07-607B-E3131A582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5" t="24513" r="34192" b="31042"/>
          <a:stretch/>
        </p:blipFill>
        <p:spPr>
          <a:xfrm>
            <a:off x="35740" y="590550"/>
            <a:ext cx="8587740" cy="373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DA5656-8547-E8A7-1069-D2A5B42D6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13" t="29986" r="6672" b="34305"/>
          <a:stretch/>
        </p:blipFill>
        <p:spPr>
          <a:xfrm>
            <a:off x="7862186" y="3664846"/>
            <a:ext cx="1221798" cy="1227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9C3D7-00E9-EDF8-3C40-0B2AF4F38509}"/>
              </a:ext>
            </a:extLst>
          </p:cNvPr>
          <p:cNvSpPr txBox="1"/>
          <p:nvPr/>
        </p:nvSpPr>
        <p:spPr>
          <a:xfrm>
            <a:off x="6035708" y="68614"/>
            <a:ext cx="302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03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Melakukan Fact - Finding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83847"/>
            <a:ext cx="9137196" cy="174682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FB9F5-EC13-0D57-5B0F-A2231AE94A78}"/>
              </a:ext>
            </a:extLst>
          </p:cNvPr>
          <p:cNvSpPr txBox="1"/>
          <p:nvPr/>
        </p:nvSpPr>
        <p:spPr>
          <a:xfrm>
            <a:off x="2731732" y="11970"/>
            <a:ext cx="640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04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Mempelajari kegunaan, biaya, keuntungan, dan jadwal yang tersedia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3843600" y="436802"/>
            <a:ext cx="5148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7BEF703-FD14-541E-7647-CB9182FE5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33" t="29648" r="10833" b="35185"/>
          <a:stretch/>
        </p:blipFill>
        <p:spPr>
          <a:xfrm flipH="1">
            <a:off x="8036064" y="3539640"/>
            <a:ext cx="1028926" cy="1314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21DE33-8E9F-7765-0724-FEFB396ED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29754" r="57500" b="32222"/>
          <a:stretch/>
        </p:blipFill>
        <p:spPr>
          <a:xfrm>
            <a:off x="19556" y="964346"/>
            <a:ext cx="6408000" cy="401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FB9F5-EC13-0D57-5B0F-A2231AE94A78}"/>
              </a:ext>
            </a:extLst>
          </p:cNvPr>
          <p:cNvSpPr txBox="1"/>
          <p:nvPr/>
        </p:nvSpPr>
        <p:spPr>
          <a:xfrm>
            <a:off x="6035708" y="68614"/>
            <a:ext cx="302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05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Mengevaluasi kelayakan sistem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6471600" y="485354"/>
            <a:ext cx="2520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7A51B-112E-0F06-D092-2CC2A2D4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24584" r="57632" b="34815"/>
          <a:stretch/>
        </p:blipFill>
        <p:spPr>
          <a:xfrm>
            <a:off x="22928" y="781570"/>
            <a:ext cx="6152644" cy="412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ECE6B-1CC2-4F40-3EBC-778E48490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01" t="28717" r="10043" b="34815"/>
          <a:stretch/>
        </p:blipFill>
        <p:spPr>
          <a:xfrm flipH="1">
            <a:off x="8001000" y="3546840"/>
            <a:ext cx="1066800" cy="13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0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FB9F5-EC13-0D57-5B0F-A2231AE94A78}"/>
              </a:ext>
            </a:extLst>
          </p:cNvPr>
          <p:cNvSpPr txBox="1"/>
          <p:nvPr/>
        </p:nvSpPr>
        <p:spPr>
          <a:xfrm>
            <a:off x="4551356" y="52430"/>
            <a:ext cx="453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>
              <a:spcAft>
                <a:spcPts val="1200"/>
              </a:spcAft>
            </a:pPr>
            <a:r>
              <a:rPr lang="en-ID" sz="2200" b="1" noProof="1">
                <a:solidFill>
                  <a:srgbClr val="011829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Langkah 06</a:t>
            </a:r>
          </a:p>
          <a:p>
            <a:pPr algn="r" fontAlgn="base">
              <a:spcAft>
                <a:spcPts val="1200"/>
              </a:spcAft>
            </a:pPr>
            <a:r>
              <a:rPr lang="en-ID" sz="1600" b="1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Memberikan rekomendasi kepada management</a:t>
            </a:r>
            <a:endParaRPr lang="en-ID" sz="1600" b="1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775872E6-66A0-1E44-0C0F-3EF2AE67A161}"/>
              </a:ext>
            </a:extLst>
          </p:cNvPr>
          <p:cNvGrpSpPr>
            <a:grpSpLocks/>
          </p:cNvGrpSpPr>
          <p:nvPr/>
        </p:nvGrpSpPr>
        <p:grpSpPr bwMode="auto">
          <a:xfrm>
            <a:off x="5315400" y="485354"/>
            <a:ext cx="3600000" cy="72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3C083B9-BD73-F926-DB39-8F8D6B23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9FDB1F92-2D75-7979-0D83-CBACA0A1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6B2F0F-5C59-EF38-8E9B-76D5C4CA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29080" r="51755" b="27777"/>
          <a:stretch/>
        </p:blipFill>
        <p:spPr>
          <a:xfrm>
            <a:off x="18208" y="915795"/>
            <a:ext cx="6603100" cy="401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94945C-857E-02EF-E781-0A7B2A59D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0" t="31264" r="8333" b="31698"/>
          <a:stretch/>
        </p:blipFill>
        <p:spPr>
          <a:xfrm>
            <a:off x="7788624" y="3630458"/>
            <a:ext cx="1318462" cy="126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8660F-5D23-AB98-3648-12E330DFB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" t="18889" r="9167" b="8518"/>
          <a:stretch/>
        </p:blipFill>
        <p:spPr>
          <a:xfrm rot="21046959">
            <a:off x="373338" y="715222"/>
            <a:ext cx="7564157" cy="3563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5 Tips Sederhana yang Dapat Meningkatkan Minat Anda Untuk Membaca Buku -  Beauty Journal">
            <a:extLst>
              <a:ext uri="{FF2B5EF4-FFF2-40B4-BE49-F238E27FC236}">
                <a16:creationId xmlns:a16="http://schemas.microsoft.com/office/drawing/2014/main" id="{A3FB6D69-0186-26AE-C387-94D3DD8B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68" y="3009394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0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1FAAD1-54DA-3DE6-07B3-6D09A8D8F26F}"/>
              </a:ext>
            </a:extLst>
          </p:cNvPr>
          <p:cNvGrpSpPr/>
          <p:nvPr/>
        </p:nvGrpSpPr>
        <p:grpSpPr>
          <a:xfrm flipH="1">
            <a:off x="6479964" y="145944"/>
            <a:ext cx="2520000" cy="616562"/>
            <a:chOff x="1287712" y="235940"/>
            <a:chExt cx="3288778" cy="6165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8ABDB4-B916-EC39-5917-1932CA911F21}"/>
                </a:ext>
              </a:extLst>
            </p:cNvPr>
            <p:cNvGrpSpPr/>
            <p:nvPr/>
          </p:nvGrpSpPr>
          <p:grpSpPr>
            <a:xfrm>
              <a:off x="1287712" y="235940"/>
              <a:ext cx="3288778" cy="463599"/>
              <a:chOff x="1605291" y="121608"/>
              <a:chExt cx="4099849" cy="577934"/>
            </a:xfrm>
            <a:solidFill>
              <a:srgbClr val="499172"/>
            </a:solidFill>
          </p:grpSpPr>
          <p:sp>
            <p:nvSpPr>
              <p:cNvPr id="19" name="Pentagon 36">
                <a:extLst>
                  <a:ext uri="{FF2B5EF4-FFF2-40B4-BE49-F238E27FC236}">
                    <a16:creationId xmlns:a16="http://schemas.microsoft.com/office/drawing/2014/main" id="{7D1F3C6A-8FE2-45A2-B020-545F03B22CAD}"/>
                  </a:ext>
                </a:extLst>
              </p:cNvPr>
              <p:cNvSpPr/>
              <p:nvPr/>
            </p:nvSpPr>
            <p:spPr>
              <a:xfrm>
                <a:off x="1605291" y="123478"/>
                <a:ext cx="4099849" cy="576064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+mj-lt"/>
                  <a:buAutoNum type="alphaUcPeriod" startAt="5"/>
                </a:pPr>
                <a:endParaRPr lang="en-US" sz="2400" b="1" noProof="1"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47B1F9-CCBC-3B0E-C1AA-5409D075A74B}"/>
                  </a:ext>
                </a:extLst>
              </p:cNvPr>
              <p:cNvSpPr/>
              <p:nvPr/>
            </p:nvSpPr>
            <p:spPr>
              <a:xfrm>
                <a:off x="1942546" y="121608"/>
                <a:ext cx="2190330" cy="57552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noProof="1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Referensi</a:t>
                </a:r>
                <a:endParaRPr lang="en-US" sz="2400" b="1" noProof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</p:grpSp>
        <p:grpSp>
          <p:nvGrpSpPr>
            <p:cNvPr id="7" name="Google Shape;3158;p169">
              <a:extLst>
                <a:ext uri="{FF2B5EF4-FFF2-40B4-BE49-F238E27FC236}">
                  <a16:creationId xmlns:a16="http://schemas.microsoft.com/office/drawing/2014/main" id="{E893DDF7-3114-A6CA-BE0B-7E625B4D4A4D}"/>
                </a:ext>
              </a:extLst>
            </p:cNvPr>
            <p:cNvGrpSpPr/>
            <p:nvPr/>
          </p:nvGrpSpPr>
          <p:grpSpPr>
            <a:xfrm>
              <a:off x="3642423" y="787799"/>
              <a:ext cx="748812" cy="64703"/>
              <a:chOff x="2719543" y="1810250"/>
              <a:chExt cx="540225" cy="34025"/>
            </a:xfrm>
          </p:grpSpPr>
          <p:sp>
            <p:nvSpPr>
              <p:cNvPr id="8" name="Google Shape;3159;p169">
                <a:extLst>
                  <a:ext uri="{FF2B5EF4-FFF2-40B4-BE49-F238E27FC236}">
                    <a16:creationId xmlns:a16="http://schemas.microsoft.com/office/drawing/2014/main" id="{6D7EBCC9-F1B0-8D24-6B81-EBFD525CA87B}"/>
                  </a:ext>
                </a:extLst>
              </p:cNvPr>
              <p:cNvSpPr/>
              <p:nvPr/>
            </p:nvSpPr>
            <p:spPr>
              <a:xfrm>
                <a:off x="3220243" y="1810250"/>
                <a:ext cx="3952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361" extrusionOk="0">
                    <a:moveTo>
                      <a:pt x="903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4" y="1299"/>
                      <a:pt x="732" y="1360"/>
                      <a:pt x="898" y="1360"/>
                    </a:cubicBezTo>
                    <a:cubicBezTo>
                      <a:pt x="1246" y="1360"/>
                      <a:pt x="1580" y="1089"/>
                      <a:pt x="1580" y="678"/>
                    </a:cubicBezTo>
                    <a:cubicBezTo>
                      <a:pt x="1580" y="303"/>
                      <a:pt x="1278" y="0"/>
                      <a:pt x="9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9" name="Google Shape;3160;p169">
                <a:extLst>
                  <a:ext uri="{FF2B5EF4-FFF2-40B4-BE49-F238E27FC236}">
                    <a16:creationId xmlns:a16="http://schemas.microsoft.com/office/drawing/2014/main" id="{E36A33C7-FF30-BD9F-B783-168633A811DB}"/>
                  </a:ext>
                </a:extLst>
              </p:cNvPr>
              <p:cNvSpPr/>
              <p:nvPr/>
            </p:nvSpPr>
            <p:spPr>
              <a:xfrm>
                <a:off x="3164543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84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0" name="Google Shape;3161;p169">
                <a:extLst>
                  <a:ext uri="{FF2B5EF4-FFF2-40B4-BE49-F238E27FC236}">
                    <a16:creationId xmlns:a16="http://schemas.microsoft.com/office/drawing/2014/main" id="{096A4589-CF61-55EE-82D8-A0EBAC7C6FEE}"/>
                  </a:ext>
                </a:extLst>
              </p:cNvPr>
              <p:cNvSpPr/>
              <p:nvPr/>
            </p:nvSpPr>
            <p:spPr>
              <a:xfrm>
                <a:off x="3108816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33" y="1161"/>
                    </a:cubicBezTo>
                    <a:cubicBezTo>
                      <a:pt x="571" y="1299"/>
                      <a:pt x="739" y="1360"/>
                      <a:pt x="905" y="1360"/>
                    </a:cubicBezTo>
                    <a:cubicBezTo>
                      <a:pt x="1253" y="1360"/>
                      <a:pt x="1587" y="1089"/>
                      <a:pt x="1587" y="678"/>
                    </a:cubicBezTo>
                    <a:cubicBezTo>
                      <a:pt x="1587" y="303"/>
                      <a:pt x="1285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1" name="Google Shape;3162;p169">
                <a:extLst>
                  <a:ext uri="{FF2B5EF4-FFF2-40B4-BE49-F238E27FC236}">
                    <a16:creationId xmlns:a16="http://schemas.microsoft.com/office/drawing/2014/main" id="{1C7AE36C-C7CE-689A-CB4A-658762393B9E}"/>
                  </a:ext>
                </a:extLst>
              </p:cNvPr>
              <p:cNvSpPr/>
              <p:nvPr/>
            </p:nvSpPr>
            <p:spPr>
              <a:xfrm>
                <a:off x="3053293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2" name="Google Shape;3163;p169">
                <a:extLst>
                  <a:ext uri="{FF2B5EF4-FFF2-40B4-BE49-F238E27FC236}">
                    <a16:creationId xmlns:a16="http://schemas.microsoft.com/office/drawing/2014/main" id="{89A7E454-8299-52CE-942D-65E68F6E6706}"/>
                  </a:ext>
                </a:extLst>
              </p:cNvPr>
              <p:cNvSpPr/>
              <p:nvPr/>
            </p:nvSpPr>
            <p:spPr>
              <a:xfrm>
                <a:off x="2997568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6" y="1299"/>
                      <a:pt x="736" y="1360"/>
                      <a:pt x="903" y="1360"/>
                    </a:cubicBezTo>
                    <a:cubicBezTo>
                      <a:pt x="1253" y="1360"/>
                      <a:pt x="1587" y="1089"/>
                      <a:pt x="1587" y="678"/>
                    </a:cubicBezTo>
                    <a:cubicBezTo>
                      <a:pt x="1587" y="310"/>
                      <a:pt x="1284" y="0"/>
                      <a:pt x="9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3" name="Google Shape;3164;p169">
                <a:extLst>
                  <a:ext uri="{FF2B5EF4-FFF2-40B4-BE49-F238E27FC236}">
                    <a16:creationId xmlns:a16="http://schemas.microsoft.com/office/drawing/2014/main" id="{E940CB35-EB38-BA83-D861-33B9C1DA7F79}"/>
                  </a:ext>
                </a:extLst>
              </p:cNvPr>
              <p:cNvSpPr/>
              <p:nvPr/>
            </p:nvSpPr>
            <p:spPr>
              <a:xfrm>
                <a:off x="2942041" y="1810250"/>
                <a:ext cx="395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61" extrusionOk="0">
                    <a:moveTo>
                      <a:pt x="902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7" y="1360"/>
                    </a:cubicBezTo>
                    <a:cubicBezTo>
                      <a:pt x="1245" y="1360"/>
                      <a:pt x="1580" y="1089"/>
                      <a:pt x="1580" y="678"/>
                    </a:cubicBezTo>
                    <a:cubicBezTo>
                      <a:pt x="1580" y="310"/>
                      <a:pt x="1277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4" name="Google Shape;3165;p169">
                <a:extLst>
                  <a:ext uri="{FF2B5EF4-FFF2-40B4-BE49-F238E27FC236}">
                    <a16:creationId xmlns:a16="http://schemas.microsoft.com/office/drawing/2014/main" id="{252D8DCB-D576-F620-83F7-965BDB5A156A}"/>
                  </a:ext>
                </a:extLst>
              </p:cNvPr>
              <p:cNvSpPr/>
              <p:nvPr/>
            </p:nvSpPr>
            <p:spPr>
              <a:xfrm>
                <a:off x="2886316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4" y="0"/>
                      <a:pt x="1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50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6" name="Google Shape;3166;p169">
                <a:extLst>
                  <a:ext uri="{FF2B5EF4-FFF2-40B4-BE49-F238E27FC236}">
                    <a16:creationId xmlns:a16="http://schemas.microsoft.com/office/drawing/2014/main" id="{495F32C8-AE95-4609-A98A-246A3713CE84}"/>
                  </a:ext>
                </a:extLst>
              </p:cNvPr>
              <p:cNvSpPr/>
              <p:nvPr/>
            </p:nvSpPr>
            <p:spPr>
              <a:xfrm>
                <a:off x="2830591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10" y="0"/>
                    </a:moveTo>
                    <a:cubicBezTo>
                      <a:pt x="304" y="0"/>
                      <a:pt x="1" y="736"/>
                      <a:pt x="434" y="1161"/>
                    </a:cubicBezTo>
                    <a:cubicBezTo>
                      <a:pt x="571" y="1299"/>
                      <a:pt x="740" y="1360"/>
                      <a:pt x="905" y="1360"/>
                    </a:cubicBezTo>
                    <a:cubicBezTo>
                      <a:pt x="1253" y="1360"/>
                      <a:pt x="1588" y="1089"/>
                      <a:pt x="1588" y="678"/>
                    </a:cubicBezTo>
                    <a:cubicBezTo>
                      <a:pt x="1588" y="303"/>
                      <a:pt x="1285" y="0"/>
                      <a:pt x="91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7" name="Google Shape;3167;p169">
                <a:extLst>
                  <a:ext uri="{FF2B5EF4-FFF2-40B4-BE49-F238E27FC236}">
                    <a16:creationId xmlns:a16="http://schemas.microsoft.com/office/drawing/2014/main" id="{AE0A3CB6-75C7-CFC2-92B2-BBDCD656D8A7}"/>
                  </a:ext>
                </a:extLst>
              </p:cNvPr>
              <p:cNvSpPr/>
              <p:nvPr/>
            </p:nvSpPr>
            <p:spPr>
              <a:xfrm>
                <a:off x="2775068" y="1810250"/>
                <a:ext cx="397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61" extrusionOk="0">
                    <a:moveTo>
                      <a:pt x="909" y="0"/>
                    </a:moveTo>
                    <a:cubicBezTo>
                      <a:pt x="303" y="0"/>
                      <a:pt x="1" y="736"/>
                      <a:pt x="426" y="1161"/>
                    </a:cubicBezTo>
                    <a:cubicBezTo>
                      <a:pt x="563" y="1299"/>
                      <a:pt x="733" y="1360"/>
                      <a:pt x="899" y="1360"/>
                    </a:cubicBezTo>
                    <a:cubicBezTo>
                      <a:pt x="1250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  <p:sp>
            <p:nvSpPr>
              <p:cNvPr id="18" name="Google Shape;3168;p169">
                <a:extLst>
                  <a:ext uri="{FF2B5EF4-FFF2-40B4-BE49-F238E27FC236}">
                    <a16:creationId xmlns:a16="http://schemas.microsoft.com/office/drawing/2014/main" id="{BF9151CD-2DFB-F700-F7F4-AAFBAE0D6929}"/>
                  </a:ext>
                </a:extLst>
              </p:cNvPr>
              <p:cNvSpPr/>
              <p:nvPr/>
            </p:nvSpPr>
            <p:spPr>
              <a:xfrm>
                <a:off x="2719543" y="1810250"/>
                <a:ext cx="39675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61" extrusionOk="0">
                    <a:moveTo>
                      <a:pt x="909" y="0"/>
                    </a:moveTo>
                    <a:cubicBezTo>
                      <a:pt x="303" y="0"/>
                      <a:pt x="0" y="736"/>
                      <a:pt x="426" y="1161"/>
                    </a:cubicBezTo>
                    <a:cubicBezTo>
                      <a:pt x="563" y="1299"/>
                      <a:pt x="732" y="1360"/>
                      <a:pt x="899" y="1360"/>
                    </a:cubicBezTo>
                    <a:cubicBezTo>
                      <a:pt x="1249" y="1360"/>
                      <a:pt x="1587" y="1089"/>
                      <a:pt x="1587" y="678"/>
                    </a:cubicBezTo>
                    <a:cubicBezTo>
                      <a:pt x="1587" y="303"/>
                      <a:pt x="1277" y="0"/>
                      <a:pt x="90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1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7E6B19C-E502-5E23-3B57-2A62B6542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2" t="30445" r="45555" b="41901"/>
          <a:stretch/>
        </p:blipFill>
        <p:spPr>
          <a:xfrm>
            <a:off x="4062756" y="974436"/>
            <a:ext cx="4994928" cy="1685009"/>
          </a:xfrm>
          <a:prstGeom prst="rect">
            <a:avLst/>
          </a:prstGeom>
        </p:spPr>
      </p:pic>
      <p:pic>
        <p:nvPicPr>
          <p:cNvPr id="22" name="Picture 2" descr="Halaman Unduh untuk file Thank You Logo Images yang ke 5">
            <a:extLst>
              <a:ext uri="{FF2B5EF4-FFF2-40B4-BE49-F238E27FC236}">
                <a16:creationId xmlns:a16="http://schemas.microsoft.com/office/drawing/2014/main" id="{B70C0FE0-A3A4-6210-19B1-61591CE1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9368" r="10777" b="17642"/>
          <a:stretch/>
        </p:blipFill>
        <p:spPr bwMode="auto">
          <a:xfrm rot="1315297">
            <a:off x="7570267" y="3503010"/>
            <a:ext cx="1219200" cy="11409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tail Rak Buku Kekinian Koleksi Nomer 14">
            <a:extLst>
              <a:ext uri="{FF2B5EF4-FFF2-40B4-BE49-F238E27FC236}">
                <a16:creationId xmlns:a16="http://schemas.microsoft.com/office/drawing/2014/main" id="{80B8AB96-F0E2-277F-CADD-22F5E1B80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6143" b="5233"/>
          <a:stretch/>
        </p:blipFill>
        <p:spPr bwMode="auto">
          <a:xfrm>
            <a:off x="1295400" y="1130603"/>
            <a:ext cx="2235572" cy="29252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169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50"/>
            <a:ext cx="9137196" cy="224580"/>
          </a:xfrm>
          <a:prstGeom prst="round2Same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2EECA-A31F-7238-4043-E935BED63E75}"/>
              </a:ext>
            </a:extLst>
          </p:cNvPr>
          <p:cNvSpPr txBox="1"/>
          <p:nvPr/>
        </p:nvSpPr>
        <p:spPr>
          <a:xfrm>
            <a:off x="1762800" y="84798"/>
            <a:ext cx="5400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Bagaimana Proyek Sistem Informasi dimulai ?</a:t>
            </a:r>
          </a:p>
          <a:p>
            <a:pPr algn="ctr" fontAlgn="base">
              <a:spcAft>
                <a:spcPts val="1200"/>
              </a:spcAft>
            </a:pPr>
            <a:r>
              <a:rPr lang="en-ID" sz="1600" noProof="1">
                <a:solidFill>
                  <a:srgbClr val="FF0000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Mengapa perlu mengembangkan sistem ?</a:t>
            </a:r>
            <a:endParaRPr lang="en-ID" sz="1600" i="0" noProof="1">
              <a:solidFill>
                <a:srgbClr val="FF0000"/>
              </a:solidFill>
              <a:effectLst/>
              <a:latin typeface="Corbel" panose="020B0503020204020204" pitchFamily="34" charset="0"/>
              <a:cs typeface="Khmer UI" panose="020B0502040204020203" pitchFamily="34" charset="0"/>
            </a:endParaRPr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CDFB882B-B94E-928F-47E7-42610E0172D2}"/>
              </a:ext>
            </a:extLst>
          </p:cNvPr>
          <p:cNvGrpSpPr>
            <a:grpSpLocks/>
          </p:cNvGrpSpPr>
          <p:nvPr/>
        </p:nvGrpSpPr>
        <p:grpSpPr bwMode="auto">
          <a:xfrm>
            <a:off x="2134688" y="493446"/>
            <a:ext cx="4608000" cy="36000"/>
            <a:chOff x="1" y="-8964"/>
            <a:chExt cx="9152965" cy="15046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5D978935-C527-3B8B-C26E-AD1D47DF0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88F4083C-A08A-2083-C3F9-4704DE86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48924A-2746-ED96-1F5C-6CB80060B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78" t="20679" r="44999" b="48889"/>
          <a:stretch/>
        </p:blipFill>
        <p:spPr>
          <a:xfrm>
            <a:off x="130148" y="1036370"/>
            <a:ext cx="7092668" cy="2702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F7042-C6A7-DF56-0D33-A2C8763E6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00" t="51481" r="3334" b="6894"/>
          <a:stretch/>
        </p:blipFill>
        <p:spPr>
          <a:xfrm>
            <a:off x="5688076" y="2871830"/>
            <a:ext cx="3420184" cy="20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332C0-F993-294A-8803-C4851CF48C0D}"/>
              </a:ext>
            </a:extLst>
          </p:cNvPr>
          <p:cNvSpPr txBox="1"/>
          <p:nvPr/>
        </p:nvSpPr>
        <p:spPr>
          <a:xfrm>
            <a:off x="31020" y="44338"/>
            <a:ext cx="39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Enam Alasan untuk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Sistem</a:t>
            </a: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Request</a:t>
            </a:r>
          </a:p>
          <a:p>
            <a:pPr algn="ctr" fontAlgn="base">
              <a:spcAft>
                <a:spcPts val="1200"/>
              </a:spcAft>
            </a:pPr>
            <a:r>
              <a:rPr lang="en-ID" sz="1400" noProof="1">
                <a:solidFill>
                  <a:srgbClr val="0000FF"/>
                </a:solidFill>
                <a:cs typeface="Khmer UI" panose="020B0502040204020203" pitchFamily="34" charset="0"/>
              </a:rPr>
              <a:t>Menurut Tilley &amp; Rosenblatt (2016)</a:t>
            </a:r>
            <a:endParaRPr lang="en-ID" sz="1400" i="0" noProof="1">
              <a:solidFill>
                <a:srgbClr val="0000FF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B9645499-3D7D-DFAA-DEEB-2EA4E616EEF5}"/>
              </a:ext>
            </a:extLst>
          </p:cNvPr>
          <p:cNvGrpSpPr>
            <a:grpSpLocks/>
          </p:cNvGrpSpPr>
          <p:nvPr/>
        </p:nvGrpSpPr>
        <p:grpSpPr bwMode="auto">
          <a:xfrm>
            <a:off x="198256" y="436802"/>
            <a:ext cx="3600000" cy="72000"/>
            <a:chOff x="1" y="-8964"/>
            <a:chExt cx="9152965" cy="150460"/>
          </a:xfrm>
        </p:grpSpPr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9A9E7FF8-01AC-3B77-B476-F99A717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2CDDFCB8-447B-E3B0-094D-4EE149F5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18E113-8C38-3491-15FB-E0C0C9FB3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21852" r="7500" b="15926"/>
          <a:stretch/>
        </p:blipFill>
        <p:spPr>
          <a:xfrm>
            <a:off x="11464" y="913818"/>
            <a:ext cx="9112980" cy="38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6B9E1CA3-3A04-093B-23DB-9B4C621E262D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0618"/>
            <a:ext cx="3240000" cy="72000"/>
            <a:chOff x="1" y="-8964"/>
            <a:chExt cx="9152965" cy="150460"/>
          </a:xfrm>
        </p:grpSpPr>
        <p:pic>
          <p:nvPicPr>
            <p:cNvPr id="6" name="Picture 13">
              <a:extLst>
                <a:ext uri="{FF2B5EF4-FFF2-40B4-BE49-F238E27FC236}">
                  <a16:creationId xmlns:a16="http://schemas.microsoft.com/office/drawing/2014/main" id="{5BF81670-EE45-C572-CBA7-3B195C407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4">
              <a:extLst>
                <a:ext uri="{FF2B5EF4-FFF2-40B4-BE49-F238E27FC236}">
                  <a16:creationId xmlns:a16="http://schemas.microsoft.com/office/drawing/2014/main" id="{CFD55336-069B-22B0-1728-708C8209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0F2E9FC-7D7C-1EB3-C93F-8A12CD25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6" t="23333" r="23808" b="11481"/>
          <a:stretch/>
        </p:blipFill>
        <p:spPr>
          <a:xfrm>
            <a:off x="3048000" y="696287"/>
            <a:ext cx="6019800" cy="4213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354EF-0603-CE4C-EDE5-89E83EAD407A}"/>
              </a:ext>
            </a:extLst>
          </p:cNvPr>
          <p:cNvSpPr txBox="1"/>
          <p:nvPr/>
        </p:nvSpPr>
        <p:spPr>
          <a:xfrm>
            <a:off x="51924" y="44338"/>
            <a:ext cx="450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Faktor yang mempengaruhi 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IT</a:t>
            </a: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Project</a:t>
            </a:r>
          </a:p>
          <a:p>
            <a:pPr algn="ctr" fontAlgn="base">
              <a:spcAft>
                <a:spcPts val="1200"/>
              </a:spcAft>
            </a:pPr>
            <a:r>
              <a:rPr lang="en-ID" sz="1400" noProof="1">
                <a:solidFill>
                  <a:srgbClr val="0000FF"/>
                </a:solidFill>
                <a:cs typeface="Khmer UI" panose="020B0502040204020203" pitchFamily="34" charset="0"/>
              </a:rPr>
              <a:t>Menurut Tilley &amp; Rosenblatt (2016)</a:t>
            </a:r>
            <a:endParaRPr lang="en-ID" sz="1400" i="0" noProof="1">
              <a:solidFill>
                <a:srgbClr val="0000FF"/>
              </a:solidFill>
              <a:effectLst/>
              <a:cs typeface="Khmer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2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871BA-E14E-8DEB-D6F4-D1C9755D0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27408" r="45833" b="31111"/>
          <a:stretch/>
        </p:blipFill>
        <p:spPr>
          <a:xfrm>
            <a:off x="32372" y="1061400"/>
            <a:ext cx="5867400" cy="3099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079456-4EA8-6C26-C4A8-0838AD144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67" t="27408" r="9615" b="31111"/>
          <a:stretch/>
        </p:blipFill>
        <p:spPr>
          <a:xfrm>
            <a:off x="5790424" y="1935854"/>
            <a:ext cx="3294907" cy="2677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475501-7728-2727-1BB9-6D9C89B12EDF}"/>
              </a:ext>
            </a:extLst>
          </p:cNvPr>
          <p:cNvSpPr txBox="1"/>
          <p:nvPr/>
        </p:nvSpPr>
        <p:spPr>
          <a:xfrm>
            <a:off x="2604568" y="44338"/>
            <a:ext cx="360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Membuat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System</a:t>
            </a:r>
            <a:r>
              <a:rPr lang="en-ID" sz="2000" b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 </a:t>
            </a:r>
            <a:r>
              <a:rPr lang="en-ID" sz="2000" b="1" i="1" noProof="1">
                <a:solidFill>
                  <a:srgbClr val="011829"/>
                </a:solidFill>
                <a:latin typeface="Corbel" panose="020B0503020204020204" pitchFamily="34" charset="0"/>
                <a:cs typeface="Khmer UI" panose="020B0502040204020203" pitchFamily="34" charset="0"/>
              </a:rPr>
              <a:t>Request</a:t>
            </a:r>
          </a:p>
          <a:p>
            <a:pPr algn="ctr" fontAlgn="base">
              <a:spcAft>
                <a:spcPts val="1200"/>
              </a:spcAft>
            </a:pPr>
            <a:r>
              <a:rPr lang="en-ID" sz="1400" noProof="1">
                <a:solidFill>
                  <a:srgbClr val="FF0000"/>
                </a:solidFill>
                <a:cs typeface="Khmer UI" panose="020B0502040204020203" pitchFamily="34" charset="0"/>
              </a:rPr>
              <a:t>Saya yang membuat ? Ditujukan ke siapa ?</a:t>
            </a:r>
            <a:endParaRPr lang="en-ID" sz="1400" i="0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7A7085A8-310B-103B-46B7-C889244F55ED}"/>
              </a:ext>
            </a:extLst>
          </p:cNvPr>
          <p:cNvGrpSpPr>
            <a:grpSpLocks/>
          </p:cNvGrpSpPr>
          <p:nvPr/>
        </p:nvGrpSpPr>
        <p:grpSpPr bwMode="auto">
          <a:xfrm>
            <a:off x="2987984" y="461078"/>
            <a:ext cx="2880000" cy="36000"/>
            <a:chOff x="1" y="-8964"/>
            <a:chExt cx="9152965" cy="150460"/>
          </a:xfrm>
        </p:grpSpPr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90D9D55A-274D-DF01-90EF-6B499B17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4955D56E-EB21-9AF3-9AE0-926505FB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066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75501-7728-2727-1BB9-6D9C89B12EDF}"/>
              </a:ext>
            </a:extLst>
          </p:cNvPr>
          <p:cNvSpPr txBox="1"/>
          <p:nvPr/>
        </p:nvSpPr>
        <p:spPr>
          <a:xfrm>
            <a:off x="4351800" y="68614"/>
            <a:ext cx="4716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Analisis Kelayakan Sistem</a:t>
            </a:r>
            <a:endParaRPr lang="en-ID" sz="2000" b="1" i="1" noProof="1"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Apa yang perlu diperhatikan saat menilai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System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Request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?</a:t>
            </a:r>
            <a:endParaRPr lang="en-ID" sz="1500" i="0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7A7085A8-310B-103B-46B7-C889244F55ED}"/>
              </a:ext>
            </a:extLst>
          </p:cNvPr>
          <p:cNvGrpSpPr>
            <a:grpSpLocks/>
          </p:cNvGrpSpPr>
          <p:nvPr/>
        </p:nvGrpSpPr>
        <p:grpSpPr bwMode="auto">
          <a:xfrm>
            <a:off x="5104132" y="477262"/>
            <a:ext cx="3240000" cy="36000"/>
            <a:chOff x="1" y="-8964"/>
            <a:chExt cx="9152965" cy="150460"/>
          </a:xfrm>
        </p:grpSpPr>
        <p:pic>
          <p:nvPicPr>
            <p:cNvPr id="7" name="Picture 13">
              <a:extLst>
                <a:ext uri="{FF2B5EF4-FFF2-40B4-BE49-F238E27FC236}">
                  <a16:creationId xmlns:a16="http://schemas.microsoft.com/office/drawing/2014/main" id="{90D9D55A-274D-DF01-90EF-6B499B17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4955D56E-EB21-9AF3-9AE0-926505FB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5FDE574-91D6-6D34-27CE-01ADB34CC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52110" r="46299" b="32382"/>
          <a:stretch/>
        </p:blipFill>
        <p:spPr>
          <a:xfrm>
            <a:off x="24276" y="3635178"/>
            <a:ext cx="6519423" cy="1301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1B2B75-D4E7-5E47-5E4E-8E0DD792E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32062" r="51917" b="53360"/>
          <a:stretch/>
        </p:blipFill>
        <p:spPr>
          <a:xfrm>
            <a:off x="33777" y="901422"/>
            <a:ext cx="5681223" cy="1223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901D23-768D-502E-C651-9FE494799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34" t="26296" r="9165" b="24814"/>
          <a:stretch/>
        </p:blipFill>
        <p:spPr>
          <a:xfrm>
            <a:off x="5715000" y="951994"/>
            <a:ext cx="340821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4933949"/>
            <a:ext cx="9137196" cy="224581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54C1F-B402-C3AD-C2CA-19AA11C696AA}"/>
              </a:ext>
            </a:extLst>
          </p:cNvPr>
          <p:cNvSpPr txBox="1"/>
          <p:nvPr/>
        </p:nvSpPr>
        <p:spPr>
          <a:xfrm>
            <a:off x="4410924" y="44338"/>
            <a:ext cx="2880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Kelayakan Operasional</a:t>
            </a:r>
            <a:endParaRPr lang="en-ID" sz="2000" b="1" i="1" noProof="1"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Operasional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Feasibility</a:t>
            </a:r>
            <a:endParaRPr lang="en-ID" sz="1500" i="1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2AE4C096-F6A9-E36F-46A5-9522BED36D1B}"/>
              </a:ext>
            </a:extLst>
          </p:cNvPr>
          <p:cNvGrpSpPr>
            <a:grpSpLocks/>
          </p:cNvGrpSpPr>
          <p:nvPr/>
        </p:nvGrpSpPr>
        <p:grpSpPr bwMode="auto">
          <a:xfrm>
            <a:off x="4578064" y="461078"/>
            <a:ext cx="2520000" cy="36000"/>
            <a:chOff x="1" y="-8964"/>
            <a:chExt cx="9152965" cy="150460"/>
          </a:xfrm>
        </p:grpSpPr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9E4B1B75-27EC-A7E7-081F-B71B85A1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57C05E8-F151-1B0E-DFA7-7FED2CF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28C345-A3DF-C5B2-0A73-A858819D773C}"/>
              </a:ext>
            </a:extLst>
          </p:cNvPr>
          <p:cNvGrpSpPr/>
          <p:nvPr/>
        </p:nvGrpSpPr>
        <p:grpSpPr>
          <a:xfrm>
            <a:off x="73562" y="920531"/>
            <a:ext cx="8791390" cy="3997234"/>
            <a:chOff x="16918" y="920531"/>
            <a:chExt cx="8791390" cy="39972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B99733-CB4A-D838-0D0C-B93CF7BFE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32222" r="51156" b="59998"/>
            <a:stretch/>
          </p:blipFill>
          <p:spPr>
            <a:xfrm>
              <a:off x="16918" y="920531"/>
              <a:ext cx="6395946" cy="72063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579D745-DE4B-5C76-08E4-B9397E118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0" t="44192" r="40006" b="17408"/>
            <a:stretch/>
          </p:blipFill>
          <p:spPr>
            <a:xfrm>
              <a:off x="1224599" y="1641166"/>
              <a:ext cx="7583709" cy="327659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9DBDBC-57F4-C778-AE51-2A9AF5EC8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33" t="45556" r="7500" b="20370"/>
          <a:stretch/>
        </p:blipFill>
        <p:spPr>
          <a:xfrm>
            <a:off x="7410658" y="590550"/>
            <a:ext cx="1428542" cy="11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DA35BD5-3033-EC72-6434-B5B69AEA1597}"/>
              </a:ext>
            </a:extLst>
          </p:cNvPr>
          <p:cNvSpPr/>
          <p:nvPr/>
        </p:nvSpPr>
        <p:spPr>
          <a:xfrm rot="10800000">
            <a:off x="6804" y="5010149"/>
            <a:ext cx="9137196" cy="148380"/>
          </a:xfrm>
          <a:prstGeom prst="round2Same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54C1F-B402-C3AD-C2CA-19AA11C696AA}"/>
              </a:ext>
            </a:extLst>
          </p:cNvPr>
          <p:cNvSpPr txBox="1"/>
          <p:nvPr/>
        </p:nvSpPr>
        <p:spPr>
          <a:xfrm>
            <a:off x="3124200" y="28154"/>
            <a:ext cx="2880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ID" sz="2000" b="1" noProof="1">
                <a:latin typeface="Corbel" panose="020B0503020204020204" pitchFamily="34" charset="0"/>
                <a:cs typeface="Khmer UI" panose="020B0502040204020203" pitchFamily="34" charset="0"/>
              </a:rPr>
              <a:t>Kelayakan Ekonomis</a:t>
            </a:r>
            <a:endParaRPr lang="en-ID" sz="2000" b="1" i="1" noProof="1">
              <a:latin typeface="Corbel" panose="020B0503020204020204" pitchFamily="34" charset="0"/>
              <a:cs typeface="Khmer UI" panose="020B0502040204020203" pitchFamily="34" charset="0"/>
            </a:endParaRPr>
          </a:p>
          <a:p>
            <a:pPr algn="ctr" fontAlgn="base"/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Economic</a:t>
            </a:r>
            <a:r>
              <a:rPr lang="en-ID" sz="1500" noProof="1">
                <a:solidFill>
                  <a:srgbClr val="FF0000"/>
                </a:solidFill>
                <a:cs typeface="Khmer UI" panose="020B0502040204020203" pitchFamily="34" charset="0"/>
              </a:rPr>
              <a:t> </a:t>
            </a:r>
            <a:r>
              <a:rPr lang="en-ID" sz="1500" i="1" noProof="1">
                <a:solidFill>
                  <a:srgbClr val="FF0000"/>
                </a:solidFill>
                <a:cs typeface="Khmer UI" panose="020B0502040204020203" pitchFamily="34" charset="0"/>
              </a:rPr>
              <a:t>Feasibility</a:t>
            </a:r>
            <a:endParaRPr lang="en-ID" sz="1500" i="1" noProof="1">
              <a:solidFill>
                <a:srgbClr val="FF0000"/>
              </a:solidFill>
              <a:effectLst/>
              <a:cs typeface="Khmer UI" panose="020B0502040204020203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2AE4C096-F6A9-E36F-46A5-9522BED36D1B}"/>
              </a:ext>
            </a:extLst>
          </p:cNvPr>
          <p:cNvGrpSpPr>
            <a:grpSpLocks/>
          </p:cNvGrpSpPr>
          <p:nvPr/>
        </p:nvGrpSpPr>
        <p:grpSpPr bwMode="auto">
          <a:xfrm>
            <a:off x="3300876" y="436802"/>
            <a:ext cx="2520000" cy="36000"/>
            <a:chOff x="1" y="-8964"/>
            <a:chExt cx="9152965" cy="150460"/>
          </a:xfrm>
        </p:grpSpPr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9E4B1B75-27EC-A7E7-081F-B71B85A1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8964"/>
              <a:ext cx="4598900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F57C05E8-F151-1B0E-DFA7-7FED2CF2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072" y="-8964"/>
              <a:ext cx="4598894" cy="15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089362C-215E-594E-6D25-84D11992D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01" t="42593" r="9999" b="17246"/>
          <a:stretch/>
        </p:blipFill>
        <p:spPr>
          <a:xfrm>
            <a:off x="834543" y="3105150"/>
            <a:ext cx="1146657" cy="11512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976DEB-0622-21B7-2093-5FC38C8046D3}"/>
              </a:ext>
            </a:extLst>
          </p:cNvPr>
          <p:cNvGrpSpPr/>
          <p:nvPr/>
        </p:nvGrpSpPr>
        <p:grpSpPr>
          <a:xfrm>
            <a:off x="100476" y="853637"/>
            <a:ext cx="8610600" cy="4080312"/>
            <a:chOff x="76200" y="853637"/>
            <a:chExt cx="7934244" cy="37545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699B1-AEB7-DD61-A1B9-366BC260B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1" t="24223" r="49999" b="64050"/>
            <a:stretch/>
          </p:blipFill>
          <p:spPr>
            <a:xfrm>
              <a:off x="76200" y="853637"/>
              <a:ext cx="4876800" cy="8042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9DECFC-BB73-84B3-74B3-CBA73A63C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1" t="53479" r="49999" b="15927"/>
            <a:stretch/>
          </p:blipFill>
          <p:spPr>
            <a:xfrm>
              <a:off x="3133644" y="2509997"/>
              <a:ext cx="4876800" cy="20981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FF5A05-5889-41F1-4031-404884409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01" t="38667" r="49999" b="49605"/>
            <a:stretch/>
          </p:blipFill>
          <p:spPr>
            <a:xfrm>
              <a:off x="1219174" y="1683567"/>
              <a:ext cx="4876800" cy="804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01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14206</TotalTime>
  <Words>165</Words>
  <Application>Microsoft Office PowerPoint</Application>
  <PresentationFormat>On-screen Show (16:9)</PresentationFormat>
  <Paragraphs>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Ebrima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Suhendra,MT</dc:creator>
  <cp:lastModifiedBy>Suhendra</cp:lastModifiedBy>
  <cp:revision>198</cp:revision>
  <dcterms:created xsi:type="dcterms:W3CDTF">2022-01-17T01:37:52Z</dcterms:created>
  <dcterms:modified xsi:type="dcterms:W3CDTF">2023-12-10T12:48:46Z</dcterms:modified>
</cp:coreProperties>
</file>